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78" r:id="rId5"/>
    <p:sldId id="257" r:id="rId6"/>
    <p:sldId id="258" r:id="rId7"/>
    <p:sldId id="261" r:id="rId8"/>
    <p:sldId id="259" r:id="rId9"/>
    <p:sldId id="260" r:id="rId10"/>
    <p:sldId id="273" r:id="rId11"/>
    <p:sldId id="280" r:id="rId12"/>
    <p:sldId id="281" r:id="rId13"/>
    <p:sldId id="282" r:id="rId14"/>
    <p:sldId id="283" r:id="rId15"/>
    <p:sldId id="266" r:id="rId16"/>
    <p:sldId id="267" r:id="rId17"/>
    <p:sldId id="269" r:id="rId18"/>
    <p:sldId id="271" r:id="rId19"/>
    <p:sldId id="270" r:id="rId20"/>
    <p:sldId id="272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9C187-80FE-400A-95C6-338549DBD40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9FBC-C20B-4DCA-A478-CE19ED179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68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9C187-80FE-400A-95C6-338549DBD40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9FBC-C20B-4DCA-A478-CE19ED179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426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9C187-80FE-400A-95C6-338549DBD40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9FBC-C20B-4DCA-A478-CE19ED179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19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9C187-80FE-400A-95C6-338549DBD40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9FBC-C20B-4DCA-A478-CE19ED179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9C187-80FE-400A-95C6-338549DBD40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9FBC-C20B-4DCA-A478-CE19ED179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96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9C187-80FE-400A-95C6-338549DBD40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9FBC-C20B-4DCA-A478-CE19ED179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53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9C187-80FE-400A-95C6-338549DBD40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9FBC-C20B-4DCA-A478-CE19ED179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90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9C187-80FE-400A-95C6-338549DBD40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9FBC-C20B-4DCA-A478-CE19ED179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0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9C187-80FE-400A-95C6-338549DBD40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9FBC-C20B-4DCA-A478-CE19ED179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311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9C187-80FE-400A-95C6-338549DBD40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9FBC-C20B-4DCA-A478-CE19ED179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0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9C187-80FE-400A-95C6-338549DBD40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99FBC-C20B-4DCA-A478-CE19ED179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9C187-80FE-400A-95C6-338549DBD402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99FBC-C20B-4DCA-A478-CE19ED179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1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mss\Math\tessellation\t2.jpg"/>
          <p:cNvPicPr>
            <a:picLocks noChangeAspect="1" noChangeArrowheads="1"/>
          </p:cNvPicPr>
          <p:nvPr/>
        </p:nvPicPr>
        <p:blipFill rotWithShape="1">
          <a:blip r:embed="rId2" cstate="print"/>
          <a:srcRect t="3959"/>
          <a:stretch/>
        </p:blipFill>
        <p:spPr bwMode="auto">
          <a:xfrm>
            <a:off x="791633" y="1833337"/>
            <a:ext cx="7082367" cy="4555672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06400" y="285751"/>
            <a:ext cx="7924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/>
              <a:t>Tessellation</a:t>
            </a:r>
          </a:p>
          <a:p>
            <a:pPr algn="ctr">
              <a:spcBef>
                <a:spcPct val="50000"/>
              </a:spcBef>
            </a:pPr>
            <a:r>
              <a:rPr lang="en-US" sz="1600" b="1" dirty="0" smtClean="0"/>
              <a:t>Tiling to fill the plane with no gaps or overlaps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3145" y="4033413"/>
            <a:ext cx="2071116" cy="23246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76349" y="112626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50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6799" y="1602920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51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199" y="3417209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52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0399" y="6236827"/>
            <a:ext cx="233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Page 53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751"/>
            <a:ext cx="1390170" cy="1869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609600" y="6255224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Michael S. Schneider</a:t>
            </a:r>
          </a:p>
          <a:p>
            <a:pPr algn="ctr"/>
            <a:r>
              <a:rPr lang="en-US" dirty="0" smtClean="0"/>
              <a:t>www.constructingtheuniverse.com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4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ss\Beginner's Guide\5\sc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219200"/>
            <a:ext cx="4057650" cy="4057650"/>
          </a:xfrm>
          <a:prstGeom prst="rect">
            <a:avLst/>
          </a:prstGeom>
          <a:noFill/>
        </p:spPr>
      </p:pic>
      <p:pic>
        <p:nvPicPr>
          <p:cNvPr id="5" name="Picture 2" descr="D:\mss\Beginner's Guide\5\pp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75" y="914400"/>
            <a:ext cx="4705350" cy="4592309"/>
          </a:xfrm>
          <a:prstGeom prst="rect">
            <a:avLst/>
          </a:prstGeom>
          <a:noFill/>
        </p:spPr>
      </p:pic>
      <p:pic>
        <p:nvPicPr>
          <p:cNvPr id="6" name="Picture 5" descr="D:\mss\Beginner's Guide\5\pp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75" y="914400"/>
            <a:ext cx="4705350" cy="4592309"/>
          </a:xfrm>
          <a:prstGeom prst="rect">
            <a:avLst/>
          </a:prstGeom>
          <a:noFill/>
        </p:spPr>
      </p:pic>
      <p:pic>
        <p:nvPicPr>
          <p:cNvPr id="7" name="Picture 6" descr="D:\mss\Beginner's Guide\5\pp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75" y="931653"/>
            <a:ext cx="4705350" cy="45923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57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1800" y="12954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The idea of the Fibonacci sequence is very simple:</a:t>
            </a:r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073289"/>
            <a:ext cx="9067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     1 + </a:t>
            </a:r>
            <a:r>
              <a:rPr lang="en-US" sz="2400" b="1" dirty="0" smtClean="0">
                <a:solidFill>
                  <a:srgbClr val="00B0F0"/>
                </a:solidFill>
              </a:rPr>
              <a:t>1</a:t>
            </a:r>
            <a:r>
              <a:rPr lang="en-US" sz="2400" b="1" dirty="0" smtClean="0"/>
              <a:t> = </a:t>
            </a:r>
            <a:r>
              <a:rPr lang="en-US" sz="2400" b="1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1 + </a:t>
            </a:r>
            <a:r>
              <a:rPr lang="en-US" sz="2400" b="1" dirty="0" smtClean="0">
                <a:solidFill>
                  <a:srgbClr val="00B0F0"/>
                </a:solidFill>
              </a:rPr>
              <a:t>2</a:t>
            </a:r>
            <a:r>
              <a:rPr lang="en-US" sz="2400" b="1" dirty="0" smtClean="0"/>
              <a:t> = </a:t>
            </a:r>
            <a:r>
              <a:rPr lang="en-US" sz="2400" b="1" dirty="0" smtClean="0">
                <a:solidFill>
                  <a:srgbClr val="FF0000"/>
                </a:solidFill>
              </a:rPr>
              <a:t>3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2 + </a:t>
            </a:r>
            <a:r>
              <a:rPr lang="en-US" sz="2400" b="1" dirty="0" smtClean="0">
                <a:solidFill>
                  <a:srgbClr val="00B0F0"/>
                </a:solidFill>
              </a:rPr>
              <a:t>3</a:t>
            </a:r>
            <a:r>
              <a:rPr lang="en-US" sz="2400" b="1" dirty="0" smtClean="0"/>
              <a:t> = </a:t>
            </a:r>
            <a:r>
              <a:rPr lang="en-US" sz="2400" b="1" dirty="0" smtClean="0">
                <a:solidFill>
                  <a:srgbClr val="FF0000"/>
                </a:solidFill>
              </a:rPr>
              <a:t>5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3 + </a:t>
            </a:r>
            <a:r>
              <a:rPr lang="en-US" sz="2400" b="1" dirty="0" smtClean="0">
                <a:solidFill>
                  <a:srgbClr val="00B0F0"/>
                </a:solidFill>
              </a:rPr>
              <a:t>5</a:t>
            </a:r>
            <a:r>
              <a:rPr lang="en-US" sz="2400" b="1" dirty="0" smtClean="0"/>
              <a:t> = </a:t>
            </a:r>
            <a:r>
              <a:rPr lang="en-US" sz="2400" b="1" dirty="0" smtClean="0">
                <a:solidFill>
                  <a:srgbClr val="FF0000"/>
                </a:solidFill>
              </a:rPr>
              <a:t>8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5 + </a:t>
            </a:r>
            <a:r>
              <a:rPr lang="en-US" sz="2400" b="1" dirty="0" smtClean="0">
                <a:solidFill>
                  <a:srgbClr val="00B0F0"/>
                </a:solidFill>
              </a:rPr>
              <a:t>8</a:t>
            </a:r>
            <a:r>
              <a:rPr lang="en-US" sz="2400" b="1" dirty="0" smtClean="0"/>
              <a:t> = </a:t>
            </a:r>
            <a:r>
              <a:rPr lang="en-US" sz="2400" b="1" dirty="0" smtClean="0">
                <a:solidFill>
                  <a:srgbClr val="FF0000"/>
                </a:solidFill>
              </a:rPr>
              <a:t>13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8 + </a:t>
            </a:r>
            <a:r>
              <a:rPr lang="en-US" sz="2400" b="1" dirty="0" smtClean="0">
                <a:solidFill>
                  <a:srgbClr val="00B0F0"/>
                </a:solidFill>
              </a:rPr>
              <a:t>13</a:t>
            </a:r>
            <a:r>
              <a:rPr lang="en-US" sz="2400" b="1" dirty="0" smtClean="0"/>
              <a:t> = </a:t>
            </a:r>
            <a:r>
              <a:rPr lang="en-US" sz="2400" b="1" dirty="0" smtClean="0">
                <a:solidFill>
                  <a:srgbClr val="FF0000"/>
                </a:solidFill>
              </a:rPr>
              <a:t>21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      13 + </a:t>
            </a:r>
            <a:r>
              <a:rPr lang="en-US" sz="2400" b="1" dirty="0" smtClean="0">
                <a:solidFill>
                  <a:srgbClr val="00B0F0"/>
                </a:solidFill>
              </a:rPr>
              <a:t>21</a:t>
            </a:r>
            <a:r>
              <a:rPr lang="en-US" sz="2400" b="1" dirty="0" smtClean="0"/>
              <a:t> = </a:t>
            </a:r>
            <a:r>
              <a:rPr lang="en-US" sz="2400" b="1" dirty="0" smtClean="0">
                <a:solidFill>
                  <a:srgbClr val="FF0000"/>
                </a:solidFill>
              </a:rPr>
              <a:t>34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              21 + </a:t>
            </a:r>
            <a:r>
              <a:rPr lang="en-US" sz="2400" b="1" dirty="0" smtClean="0">
                <a:solidFill>
                  <a:srgbClr val="00B0F0"/>
                </a:solidFill>
              </a:rPr>
              <a:t>34</a:t>
            </a:r>
            <a:r>
              <a:rPr lang="en-US" sz="2400" b="1" dirty="0" smtClean="0"/>
              <a:t> = </a:t>
            </a:r>
            <a:r>
              <a:rPr lang="en-US" sz="2400" b="1" dirty="0" smtClean="0">
                <a:solidFill>
                  <a:srgbClr val="FF0000"/>
                </a:solidFill>
              </a:rPr>
              <a:t>55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                      34 + </a:t>
            </a:r>
            <a:r>
              <a:rPr lang="en-US" sz="2400" b="1" dirty="0" smtClean="0">
                <a:solidFill>
                  <a:srgbClr val="00B0F0"/>
                </a:solidFill>
              </a:rPr>
              <a:t>55</a:t>
            </a:r>
            <a:r>
              <a:rPr lang="en-US" sz="2400" b="1" dirty="0" smtClean="0"/>
              <a:t> = </a:t>
            </a:r>
            <a:r>
              <a:rPr lang="en-US" sz="2400" b="1" dirty="0" smtClean="0">
                <a:solidFill>
                  <a:srgbClr val="FF0000"/>
                </a:solidFill>
              </a:rPr>
              <a:t>89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                              55 + </a:t>
            </a:r>
            <a:r>
              <a:rPr lang="en-US" sz="2400" b="1" dirty="0" smtClean="0">
                <a:solidFill>
                  <a:srgbClr val="00B0F0"/>
                </a:solidFill>
              </a:rPr>
              <a:t>89</a:t>
            </a:r>
            <a:r>
              <a:rPr lang="en-US" sz="2400" b="1" dirty="0" smtClean="0"/>
              <a:t> = </a:t>
            </a:r>
            <a:r>
              <a:rPr lang="en-US" sz="2400" b="1" dirty="0" smtClean="0">
                <a:solidFill>
                  <a:srgbClr val="FF0000"/>
                </a:solidFill>
              </a:rPr>
              <a:t>144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                                      89 + </a:t>
            </a:r>
            <a:r>
              <a:rPr lang="en-US" sz="2400" b="1" dirty="0" smtClean="0">
                <a:solidFill>
                  <a:srgbClr val="00B0F0"/>
                </a:solidFill>
              </a:rPr>
              <a:t>144</a:t>
            </a:r>
            <a:r>
              <a:rPr lang="en-US" sz="2400" b="1" dirty="0" smtClean="0"/>
              <a:t> = </a:t>
            </a:r>
            <a:r>
              <a:rPr lang="en-US" sz="2400" b="1" dirty="0" smtClean="0">
                <a:solidFill>
                  <a:srgbClr val="FF0000"/>
                </a:solidFill>
              </a:rPr>
              <a:t>233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                                              144 + </a:t>
            </a:r>
            <a:r>
              <a:rPr lang="en-US" sz="2400" b="1" dirty="0" smtClean="0">
                <a:solidFill>
                  <a:srgbClr val="00B0F0"/>
                </a:solidFill>
              </a:rPr>
              <a:t>233</a:t>
            </a:r>
            <a:r>
              <a:rPr lang="en-US" sz="2400" b="1" dirty="0" smtClean="0"/>
              <a:t> = </a:t>
            </a:r>
            <a:r>
              <a:rPr lang="en-US" sz="2400" b="1" dirty="0" smtClean="0">
                <a:solidFill>
                  <a:srgbClr val="FF0000"/>
                </a:solidFill>
              </a:rPr>
              <a:t>610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                                                        233 + </a:t>
            </a:r>
            <a:r>
              <a:rPr lang="en-US" sz="2400" b="1" dirty="0" smtClean="0">
                <a:solidFill>
                  <a:srgbClr val="00B0F0"/>
                </a:solidFill>
              </a:rPr>
              <a:t>610</a:t>
            </a:r>
            <a:r>
              <a:rPr lang="en-US" sz="2400" b="1" dirty="0" smtClean="0"/>
              <a:t> = …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23272" y="1673192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Starting with </a:t>
            </a:r>
            <a:r>
              <a:rPr lang="en-US" b="1" dirty="0" smtClean="0"/>
              <a:t>0</a:t>
            </a:r>
            <a:r>
              <a:rPr lang="en-US" b="1" dirty="0" smtClean="0">
                <a:solidFill>
                  <a:srgbClr val="FF0000"/>
                </a:solidFill>
              </a:rPr>
              <a:t> and </a:t>
            </a:r>
            <a:r>
              <a:rPr lang="en-US" b="1" dirty="0" smtClean="0">
                <a:solidFill>
                  <a:srgbClr val="00B0F0"/>
                </a:solidFill>
              </a:rPr>
              <a:t>1</a:t>
            </a:r>
            <a:r>
              <a:rPr lang="en-US" dirty="0" smtClean="0"/>
              <a:t>, </a:t>
            </a:r>
            <a:r>
              <a:rPr lang="en-US" b="1" i="1" dirty="0" smtClean="0">
                <a:solidFill>
                  <a:srgbClr val="00B0F0"/>
                </a:solidFill>
              </a:rPr>
              <a:t>each two numbers add together to make the next number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6019800"/>
            <a:ext cx="2129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The Fibonacci Series never ends…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0" y="678401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</a:t>
            </a:r>
            <a:r>
              <a:rPr lang="en-US" sz="2400" b="1" dirty="0"/>
              <a:t> + </a:t>
            </a:r>
            <a:r>
              <a:rPr lang="en-US" sz="2400" b="1" dirty="0">
                <a:solidFill>
                  <a:srgbClr val="00B0F0"/>
                </a:solidFill>
              </a:rPr>
              <a:t>1</a:t>
            </a:r>
            <a:r>
              <a:rPr lang="en-US" sz="2400" b="1" dirty="0"/>
              <a:t> = </a:t>
            </a:r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62474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 smtClean="0"/>
              <a:t>Who </a:t>
            </a:r>
            <a:r>
              <a:rPr lang="en-US" dirty="0"/>
              <a:t>first thought about this?</a:t>
            </a:r>
          </a:p>
        </p:txBody>
      </p:sp>
      <p:sp>
        <p:nvSpPr>
          <p:cNvPr id="3" name="Rectangle 2"/>
          <p:cNvSpPr/>
          <p:nvPr/>
        </p:nvSpPr>
        <p:spPr>
          <a:xfrm>
            <a:off x="2134319" y="98843"/>
            <a:ext cx="502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0</a:t>
            </a:r>
            <a:r>
              <a:rPr lang="en-US" b="1" dirty="0"/>
              <a:t>, </a:t>
            </a:r>
            <a:r>
              <a:rPr lang="en-US" b="1" dirty="0">
                <a:solidFill>
                  <a:srgbClr val="00B0F0"/>
                </a:solidFill>
              </a:rPr>
              <a:t>1</a:t>
            </a:r>
            <a:r>
              <a:rPr lang="en-US" b="1" dirty="0"/>
              <a:t>, 1, 2, 3, 5, 8, 13, 21, 34, 55, 89, 144, 233, 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2477219" y="468175"/>
            <a:ext cx="434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The Fibonacci </a:t>
            </a:r>
            <a:r>
              <a:rPr lang="en-US" sz="3200" b="1" dirty="0" smtClean="0"/>
              <a:t>Numbers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3592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7" y="93223"/>
            <a:ext cx="2721633" cy="29861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07624" y="43795"/>
            <a:ext cx="57136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In the </a:t>
            </a:r>
            <a:r>
              <a:rPr lang="en-US" sz="1400" dirty="0"/>
              <a:t>3</a:t>
            </a:r>
            <a:r>
              <a:rPr lang="en-US" sz="1400" baseline="30000" dirty="0"/>
              <a:t>rd</a:t>
            </a:r>
            <a:r>
              <a:rPr lang="en-US" sz="1400" dirty="0"/>
              <a:t> century BC a man </a:t>
            </a:r>
            <a:r>
              <a:rPr lang="en-US" sz="1400" dirty="0" smtClean="0"/>
              <a:t>named </a:t>
            </a:r>
            <a:r>
              <a:rPr lang="en-US" sz="1400" dirty="0" err="1" smtClean="0">
                <a:solidFill>
                  <a:srgbClr val="00B0F0"/>
                </a:solidFill>
              </a:rPr>
              <a:t>Pingala</a:t>
            </a:r>
            <a:r>
              <a:rPr lang="en-US" sz="1400" dirty="0" smtClean="0">
                <a:solidFill>
                  <a:srgbClr val="00B0F0"/>
                </a:solidFill>
              </a:rPr>
              <a:t> </a:t>
            </a:r>
            <a:r>
              <a:rPr lang="en-US" sz="1400" dirty="0" smtClean="0"/>
              <a:t>wondered </a:t>
            </a:r>
            <a:r>
              <a:rPr lang="en-US" sz="1400" b="1" dirty="0"/>
              <a:t>how many ways there are to combine </a:t>
            </a:r>
            <a:r>
              <a:rPr lang="en-US" sz="1400" b="1" dirty="0" smtClean="0"/>
              <a:t>short (S) </a:t>
            </a:r>
            <a:r>
              <a:rPr lang="en-US" sz="1400" b="1" dirty="0"/>
              <a:t>and </a:t>
            </a:r>
            <a:r>
              <a:rPr lang="en-US" sz="1400" b="1" dirty="0" smtClean="0"/>
              <a:t>long (L=2S) syllables </a:t>
            </a:r>
            <a:r>
              <a:rPr lang="en-US" sz="1400" b="1" i="1" dirty="0" smtClean="0"/>
              <a:t>so </a:t>
            </a:r>
            <a:r>
              <a:rPr lang="en-US" sz="1400" b="1" i="1" dirty="0"/>
              <a:t>that </a:t>
            </a:r>
            <a:r>
              <a:rPr lang="en-US" sz="1400" b="1" i="1" dirty="0" smtClean="0"/>
              <a:t>their total is always the </a:t>
            </a:r>
            <a:r>
              <a:rPr lang="en-US" sz="1400" b="1" i="1" dirty="0"/>
              <a:t>same </a:t>
            </a:r>
            <a:r>
              <a:rPr lang="en-US" sz="1400" b="1" i="1" dirty="0" smtClean="0"/>
              <a:t>number of syllables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658185" y="1049563"/>
            <a:ext cx="1387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0070C0"/>
                </a:solidFill>
              </a:rPr>
              <a:t># of Syllables</a:t>
            </a:r>
          </a:p>
          <a:p>
            <a:pPr algn="ctr"/>
            <a:r>
              <a:rPr lang="en-US" sz="1400" b="1" dirty="0" smtClean="0"/>
              <a:t>1</a:t>
            </a:r>
            <a:endParaRPr lang="en-US" sz="1400" dirty="0" smtClean="0"/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2</a:t>
            </a:r>
            <a:endParaRPr lang="en-US" sz="1400" dirty="0" smtClean="0"/>
          </a:p>
          <a:p>
            <a:pPr algn="ctr"/>
            <a:r>
              <a:rPr lang="en-US" sz="1400" b="1" dirty="0" smtClean="0">
                <a:solidFill>
                  <a:srgbClr val="00B050"/>
                </a:solidFill>
              </a:rPr>
              <a:t>3</a:t>
            </a:r>
            <a:endParaRPr lang="en-US" sz="1400" dirty="0" smtClean="0"/>
          </a:p>
          <a:p>
            <a:pPr algn="ctr"/>
            <a:r>
              <a:rPr lang="en-US" sz="1400" b="1" dirty="0" smtClean="0">
                <a:solidFill>
                  <a:srgbClr val="00B0F0"/>
                </a:solidFill>
              </a:rPr>
              <a:t>4</a:t>
            </a:r>
            <a:endParaRPr lang="en-US" sz="1400" dirty="0" smtClean="0"/>
          </a:p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5</a:t>
            </a:r>
            <a:endParaRPr lang="en-US" sz="1400" dirty="0" smtClean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53278" y="1049564"/>
            <a:ext cx="1293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 smtClean="0">
                <a:solidFill>
                  <a:srgbClr val="FF0000"/>
                </a:solidFill>
              </a:rPr>
              <a:t>#s of Ways</a:t>
            </a:r>
          </a:p>
          <a:p>
            <a:pPr algn="ctr"/>
            <a:r>
              <a:rPr lang="en-US" sz="1400" b="1" dirty="0" smtClean="0"/>
              <a:t>1</a:t>
            </a:r>
          </a:p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2</a:t>
            </a:r>
          </a:p>
          <a:p>
            <a:pPr algn="ctr"/>
            <a:r>
              <a:rPr lang="en-US" sz="1400" b="1" dirty="0" smtClean="0">
                <a:solidFill>
                  <a:srgbClr val="00B050"/>
                </a:solidFill>
              </a:rPr>
              <a:t>3</a:t>
            </a:r>
          </a:p>
          <a:p>
            <a:pPr algn="ctr"/>
            <a:r>
              <a:rPr lang="en-US" sz="1400" b="1" dirty="0" smtClean="0">
                <a:solidFill>
                  <a:srgbClr val="00B0F0"/>
                </a:solidFill>
              </a:rPr>
              <a:t>5</a:t>
            </a:r>
          </a:p>
          <a:p>
            <a:pPr algn="ctr"/>
            <a:r>
              <a:rPr lang="en-US" sz="1400" b="1" dirty="0" smtClean="0">
                <a:solidFill>
                  <a:srgbClr val="7030A0"/>
                </a:solidFill>
              </a:rPr>
              <a:t>8</a:t>
            </a:r>
            <a:endParaRPr lang="en-US" sz="1400" b="1" dirty="0">
              <a:solidFill>
                <a:srgbClr val="7030A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42699" y="1069974"/>
            <a:ext cx="914400" cy="13645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714099" y="770869"/>
            <a:ext cx="1371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The Fibonacci Series</a:t>
            </a:r>
            <a:endParaRPr lang="en-US" sz="1100" dirty="0"/>
          </a:p>
        </p:txBody>
      </p:sp>
      <p:sp>
        <p:nvSpPr>
          <p:cNvPr id="3" name="Rectangle 2"/>
          <p:cNvSpPr/>
          <p:nvPr/>
        </p:nvSpPr>
        <p:spPr>
          <a:xfrm>
            <a:off x="943114" y="43795"/>
            <a:ext cx="1183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Pingala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4" name="Picture 5" descr="D:\mss\Beginner's Guide\5\Fibonacci Phi\Leonardo\FIBONAC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908" y="3300858"/>
            <a:ext cx="2805488" cy="3404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362200" y="3422838"/>
            <a:ext cx="290513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Leonardo </a:t>
            </a:r>
            <a:r>
              <a:rPr lang="en-US" sz="2400" b="1" dirty="0">
                <a:solidFill>
                  <a:srgbClr val="00B050"/>
                </a:solidFill>
              </a:rPr>
              <a:t>of Pisa</a:t>
            </a:r>
          </a:p>
          <a:p>
            <a:pPr algn="ctr"/>
            <a:r>
              <a:rPr lang="en-US" sz="1600" b="1" dirty="0"/>
              <a:t>circa 1175 </a:t>
            </a:r>
            <a:r>
              <a:rPr lang="en-US" sz="1600" b="1" dirty="0" smtClean="0"/>
              <a:t>– c 1250</a:t>
            </a:r>
          </a:p>
          <a:p>
            <a:pPr algn="ctr"/>
            <a:endParaRPr lang="en-US" b="1" dirty="0" smtClean="0"/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Fibonacci</a:t>
            </a:r>
            <a:endParaRPr lang="en-US" dirty="0" smtClean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61" y="5487680"/>
            <a:ext cx="1520605" cy="1066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462" y="3658880"/>
            <a:ext cx="1520605" cy="1066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67" y="5748776"/>
            <a:ext cx="927334" cy="650583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7026662" y="4725680"/>
            <a:ext cx="0" cy="9144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883663" y="4725680"/>
            <a:ext cx="1142999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369763" y="3667728"/>
            <a:ext cx="102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Rabbit Puzzle</a:t>
            </a:r>
            <a:endParaRPr lang="en-US" sz="1800" dirty="0"/>
          </a:p>
        </p:txBody>
      </p:sp>
      <p:sp>
        <p:nvSpPr>
          <p:cNvPr id="24" name="Rectangle 23"/>
          <p:cNvSpPr/>
          <p:nvPr/>
        </p:nvSpPr>
        <p:spPr>
          <a:xfrm>
            <a:off x="2895600" y="2743200"/>
            <a:ext cx="6247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0</a:t>
            </a:r>
            <a:r>
              <a:rPr lang="en-US" b="1" dirty="0"/>
              <a:t>, </a:t>
            </a:r>
            <a:r>
              <a:rPr lang="en-US" b="1" dirty="0">
                <a:solidFill>
                  <a:srgbClr val="00B0F0"/>
                </a:solidFill>
              </a:rPr>
              <a:t>1</a:t>
            </a:r>
            <a:r>
              <a:rPr lang="en-US" b="1" dirty="0"/>
              <a:t>, 1, 2, 3, 5, 8, 13, 21, 34, 55, 89, 144, 233, …</a:t>
            </a:r>
          </a:p>
        </p:txBody>
      </p:sp>
    </p:spTree>
    <p:extLst>
      <p:ext uri="{BB962C8B-B14F-4D97-AF65-F5344CB8AC3E}">
        <p14:creationId xmlns:p14="http://schemas.microsoft.com/office/powerpoint/2010/main" val="28513703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mss\Beginner's Guide\5\Fibonacci Phi\PLANTS\pinecone 8 spir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593726"/>
            <a:ext cx="57912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859559" y="0"/>
            <a:ext cx="10326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Page 99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mss\Beginner's Guide\5\Fibonacci Phi\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28750"/>
            <a:ext cx="8763000" cy="418306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57200" y="766465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Fibonacci Fractions </a:t>
            </a:r>
            <a:r>
              <a:rPr lang="en-US" b="1" u="sng" dirty="0" smtClean="0"/>
              <a:t>tend towards</a:t>
            </a:r>
            <a:r>
              <a:rPr lang="en-US" b="1" dirty="0" smtClean="0"/>
              <a:t> the ideal </a:t>
            </a:r>
            <a:r>
              <a:rPr lang="en-US" b="1" dirty="0" smtClean="0">
                <a:solidFill>
                  <a:srgbClr val="FF0000"/>
                </a:solidFill>
              </a:rPr>
              <a:t>Golden Ratio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34200" y="3504585"/>
            <a:ext cx="1936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Golden </a:t>
            </a:r>
            <a:r>
              <a:rPr lang="en-US" b="1" dirty="0" smtClean="0">
                <a:solidFill>
                  <a:srgbClr val="0070C0"/>
                </a:solidFill>
              </a:rPr>
              <a:t>Ratio</a:t>
            </a:r>
          </a:p>
        </p:txBody>
      </p:sp>
      <p:sp>
        <p:nvSpPr>
          <p:cNvPr id="4" name="Rectangle 3"/>
          <p:cNvSpPr/>
          <p:nvPr/>
        </p:nvSpPr>
        <p:spPr>
          <a:xfrm>
            <a:off x="7407274" y="4038600"/>
            <a:ext cx="99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1.618</a:t>
            </a:r>
          </a:p>
          <a:p>
            <a:r>
              <a:rPr lang="en-US" b="1" dirty="0">
                <a:solidFill>
                  <a:srgbClr val="0070C0"/>
                </a:solidFill>
              </a:rPr>
              <a:t>1.62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7274" y="4878562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Symbol" pitchFamily="18" charset="2"/>
              </a:rPr>
              <a:t>F</a:t>
            </a:r>
            <a:endParaRPr lang="en-US" sz="7200" dirty="0">
              <a:latin typeface="Symbol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762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Golden Ratio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255773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93" y="3657600"/>
            <a:ext cx="2420154" cy="316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29170"/>
            <a:ext cx="4419600" cy="5147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76" y="152400"/>
            <a:ext cx="3683000" cy="1244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5265" y="101878"/>
            <a:ext cx="189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= 1.618…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50576" y="1046168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Whole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800" y="2834216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Large Part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181600" y="3880656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Small Part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4527176" y="2847663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Large Part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399864" y="1484475"/>
            <a:ext cx="3473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0070C0"/>
                </a:solidFill>
              </a:rPr>
              <a:t>whole</a:t>
            </a:r>
            <a:r>
              <a:rPr lang="en-US" b="1" dirty="0" smtClean="0"/>
              <a:t> is to the </a:t>
            </a:r>
            <a:r>
              <a:rPr lang="en-US" b="1" dirty="0" smtClean="0">
                <a:solidFill>
                  <a:srgbClr val="FF0000"/>
                </a:solidFill>
              </a:rPr>
              <a:t>large part</a:t>
            </a:r>
            <a:r>
              <a:rPr lang="en-US" b="1" dirty="0" smtClean="0"/>
              <a:t>, as the </a:t>
            </a:r>
            <a:r>
              <a:rPr lang="en-US" b="1" dirty="0" smtClean="0">
                <a:solidFill>
                  <a:srgbClr val="FF0000"/>
                </a:solidFill>
              </a:rPr>
              <a:t>large part </a:t>
            </a:r>
            <a:r>
              <a:rPr lang="en-US" b="1" dirty="0" smtClean="0"/>
              <a:t>is to the </a:t>
            </a:r>
            <a:r>
              <a:rPr lang="en-US" b="1" dirty="0" smtClean="0">
                <a:solidFill>
                  <a:srgbClr val="00B050"/>
                </a:solidFill>
              </a:rPr>
              <a:t>small part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762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Golden Ratio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022252" y="482718"/>
            <a:ext cx="21296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parts simultaneously balance with each other and with the whole.</a:t>
            </a:r>
          </a:p>
          <a:p>
            <a:pPr algn="ctr"/>
            <a:r>
              <a:rPr lang="en-US" dirty="0" smtClean="0"/>
              <a:t>That’s why one branch of a tree often resembles the whole tree!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42445" y="49095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13000" y="490954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.618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0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5146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9800" y="5172670"/>
            <a:ext cx="72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.</a:t>
            </a:r>
            <a:r>
              <a:rPr lang="en-US" dirty="0"/>
              <a:t>618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52800" y="51771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5024" y="3048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whole is a </a:t>
            </a:r>
            <a:r>
              <a:rPr lang="en-US" b="1" dirty="0" smtClean="0"/>
              <a:t>large </a:t>
            </a:r>
            <a:r>
              <a:rPr lang="en-US" sz="2400" b="1" dirty="0" smtClean="0"/>
              <a:t>Golden Rectangle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91400" y="1855676"/>
            <a:ext cx="16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And this small rectangle added onto the square is a </a:t>
            </a:r>
            <a:r>
              <a:rPr lang="en-US" sz="1800" i="1" dirty="0" smtClean="0"/>
              <a:t>small</a:t>
            </a:r>
            <a:r>
              <a:rPr lang="en-US" sz="1800" dirty="0" smtClean="0"/>
              <a:t> Golden Rectangle!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49624" y="5715000"/>
            <a:ext cx="8413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The area of the</a:t>
            </a:r>
            <a:r>
              <a:rPr lang="en-US" sz="1800" b="1" dirty="0" smtClean="0">
                <a:solidFill>
                  <a:srgbClr val="0070C0"/>
                </a:solidFill>
              </a:rPr>
              <a:t> large Golden Rectangle </a:t>
            </a:r>
            <a:r>
              <a:rPr lang="en-US" sz="1800" dirty="0" smtClean="0"/>
              <a:t>is to the area of the </a:t>
            </a:r>
            <a:r>
              <a:rPr lang="en-US" sz="1800" b="1" dirty="0" smtClean="0">
                <a:solidFill>
                  <a:srgbClr val="FF0000"/>
                </a:solidFill>
              </a:rPr>
              <a:t>square</a:t>
            </a:r>
          </a:p>
          <a:p>
            <a:pPr algn="ctr"/>
            <a:r>
              <a:rPr lang="en-US" sz="1800" dirty="0"/>
              <a:t>a</a:t>
            </a:r>
            <a:r>
              <a:rPr lang="en-US" sz="1800" dirty="0" smtClean="0"/>
              <a:t>s</a:t>
            </a:r>
          </a:p>
          <a:p>
            <a:pPr algn="ctr"/>
            <a:r>
              <a:rPr lang="en-US" sz="1800" dirty="0"/>
              <a:t>t</a:t>
            </a:r>
            <a:r>
              <a:rPr lang="en-US" sz="1800" dirty="0" smtClean="0"/>
              <a:t>he area of the </a:t>
            </a:r>
            <a:r>
              <a:rPr lang="en-US" sz="1800" b="1" dirty="0" smtClean="0">
                <a:solidFill>
                  <a:srgbClr val="FF0000"/>
                </a:solidFill>
              </a:rPr>
              <a:t>square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is to the area of the </a:t>
            </a:r>
            <a:r>
              <a:rPr lang="en-US" sz="1800" b="1" dirty="0" smtClean="0">
                <a:solidFill>
                  <a:srgbClr val="00B050"/>
                </a:solidFill>
              </a:rPr>
              <a:t>small</a:t>
            </a: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rgbClr val="00B050"/>
                </a:solidFill>
              </a:rPr>
              <a:t>Golden Rectangle</a:t>
            </a:r>
            <a:r>
              <a:rPr lang="en-US" sz="1800" dirty="0" smtClean="0"/>
              <a:t>!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1680210"/>
            <a:ext cx="5623560" cy="3497580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364080"/>
              </p:ext>
            </p:extLst>
          </p:nvPr>
        </p:nvGraphicFramePr>
        <p:xfrm>
          <a:off x="1750156" y="1688836"/>
          <a:ext cx="5633624" cy="3515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CorelDRAW" r:id="rId4" imgW="6781800" imgH="4230624" progId="CorelDRAW.Graphic.13">
                  <p:embed/>
                </p:oleObj>
              </mc:Choice>
              <mc:Fallback>
                <p:oleObj name="CorelDRAW" r:id="rId4" imgW="6781800" imgH="4230624" progId="CorelDRAW.Graphic.1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0156" y="1688836"/>
                        <a:ext cx="5633624" cy="3515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212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457200" y="274638"/>
          <a:ext cx="8229600" cy="630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CorelDRAW" r:id="rId3" imgW="9324000" imgH="7146000" progId="CorelDRAW.Graphic.13">
                  <p:embed/>
                </p:oleObj>
              </mc:Choice>
              <mc:Fallback>
                <p:oleObj name="CorelDRAW" r:id="rId3" imgW="9324000" imgH="714600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4638"/>
                        <a:ext cx="8229600" cy="630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7924800" y="28545"/>
            <a:ext cx="113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Times New Roman" charset="0"/>
              </a:defRPr>
            </a:lvl9pPr>
          </a:lstStyle>
          <a:p>
            <a:r>
              <a:rPr lang="en-US" sz="2000" dirty="0" smtClean="0">
                <a:solidFill>
                  <a:srgbClr val="00B050"/>
                </a:solidFill>
              </a:rPr>
              <a:t>Page 106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0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71" y="39289"/>
            <a:ext cx="21050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806575"/>
            <a:ext cx="11398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752600"/>
            <a:ext cx="1143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6451" t="10149" r="6451" b="10149"/>
          <a:stretch>
            <a:fillRect/>
          </a:stretch>
        </p:blipFill>
        <p:spPr bwMode="auto">
          <a:xfrm>
            <a:off x="228600" y="2882900"/>
            <a:ext cx="22098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267200"/>
            <a:ext cx="2419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486400"/>
            <a:ext cx="2419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2590800" y="638830"/>
            <a:ext cx="6500533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dirty="0" smtClean="0">
                <a:solidFill>
                  <a:srgbClr val="000000"/>
                </a:solidFill>
              </a:rPr>
              <a:t>In </a:t>
            </a:r>
            <a:r>
              <a:rPr lang="en-US" sz="1800" b="1" dirty="0">
                <a:solidFill>
                  <a:srgbClr val="000000"/>
                </a:solidFill>
              </a:rPr>
              <a:t>three dimensions there </a:t>
            </a:r>
            <a:r>
              <a:rPr lang="en-US" sz="1800" b="1" dirty="0" smtClean="0">
                <a:solidFill>
                  <a:srgbClr val="000000"/>
                </a:solidFill>
              </a:rPr>
              <a:t>are</a:t>
            </a:r>
            <a:br>
              <a:rPr lang="en-US" sz="1800" b="1" dirty="0" smtClean="0">
                <a:solidFill>
                  <a:srgbClr val="000000"/>
                </a:solidFill>
              </a:rPr>
            </a:br>
            <a:r>
              <a:rPr lang="en-US" sz="1800" b="1" dirty="0" smtClean="0">
                <a:solidFill>
                  <a:srgbClr val="000000"/>
                </a:solidFill>
              </a:rPr>
              <a:t>only these </a:t>
            </a:r>
            <a:r>
              <a:rPr lang="en-US" sz="1800" b="1" dirty="0" smtClean="0">
                <a:solidFill>
                  <a:srgbClr val="0070C0"/>
                </a:solidFill>
              </a:rPr>
              <a:t>five ways to enclose 3D using only one shape</a:t>
            </a:r>
            <a:r>
              <a:rPr lang="en-US" sz="1800" b="1" dirty="0" smtClean="0"/>
              <a:t>:</a:t>
            </a:r>
          </a:p>
          <a:p>
            <a:pPr algn="ctr">
              <a:spcBef>
                <a:spcPct val="50000"/>
              </a:spcBef>
            </a:pPr>
            <a:endParaRPr lang="en-US" sz="1800" b="1" dirty="0" smtClean="0"/>
          </a:p>
          <a:p>
            <a:pPr algn="ctr"/>
            <a:r>
              <a:rPr lang="en-US" b="1" dirty="0" smtClean="0"/>
              <a:t>3 are made </a:t>
            </a:r>
            <a:r>
              <a:rPr lang="en-US" b="1" dirty="0"/>
              <a:t>of </a:t>
            </a:r>
            <a:r>
              <a:rPr lang="en-US" b="1" dirty="0" smtClean="0">
                <a:solidFill>
                  <a:srgbClr val="0070C0"/>
                </a:solidFill>
              </a:rPr>
              <a:t>triangles</a:t>
            </a:r>
            <a:endParaRPr lang="en-US" b="1" dirty="0">
              <a:solidFill>
                <a:srgbClr val="0070C0"/>
              </a:solidFill>
            </a:endParaRPr>
          </a:p>
          <a:p>
            <a:pPr algn="ctr"/>
            <a:r>
              <a:rPr lang="en-US" b="1" dirty="0"/>
              <a:t>1 </a:t>
            </a:r>
            <a:r>
              <a:rPr lang="en-US" b="1" dirty="0" smtClean="0"/>
              <a:t>is made of </a:t>
            </a:r>
            <a:r>
              <a:rPr lang="en-US" b="1" dirty="0" smtClean="0">
                <a:solidFill>
                  <a:srgbClr val="FF0000"/>
                </a:solidFill>
              </a:rPr>
              <a:t>squares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b="1" dirty="0"/>
              <a:t>1 </a:t>
            </a:r>
            <a:r>
              <a:rPr lang="en-US" b="1" dirty="0" smtClean="0"/>
              <a:t>is </a:t>
            </a:r>
            <a:r>
              <a:rPr lang="en-US" b="1" dirty="0"/>
              <a:t>made of </a:t>
            </a:r>
            <a:r>
              <a:rPr lang="en-US" b="1" dirty="0" smtClean="0">
                <a:solidFill>
                  <a:srgbClr val="00B0F0"/>
                </a:solidFill>
              </a:rPr>
              <a:t>pentagons</a:t>
            </a:r>
          </a:p>
          <a:p>
            <a:pPr algn="ctr"/>
            <a:endParaRPr lang="en-US" sz="1800" b="1" dirty="0" smtClean="0"/>
          </a:p>
          <a:p>
            <a:pPr algn="ctr"/>
            <a:endParaRPr lang="en-US" sz="1800" b="1" dirty="0" smtClean="0"/>
          </a:p>
          <a:p>
            <a:pPr algn="ctr"/>
            <a:r>
              <a:rPr lang="en-US" sz="1800" b="1" dirty="0" smtClean="0"/>
              <a:t>Their </a:t>
            </a:r>
            <a:r>
              <a:rPr lang="en-US" sz="1800" b="1" dirty="0" smtClean="0">
                <a:solidFill>
                  <a:srgbClr val="FF0000"/>
                </a:solidFill>
              </a:rPr>
              <a:t>names</a:t>
            </a:r>
            <a:r>
              <a:rPr lang="en-US" sz="1800" b="1" dirty="0" smtClean="0"/>
              <a:t> come from their </a:t>
            </a:r>
            <a:r>
              <a:rPr lang="en-US" sz="1800" b="1" dirty="0" smtClean="0">
                <a:solidFill>
                  <a:srgbClr val="FF0000"/>
                </a:solidFill>
              </a:rPr>
              <a:t>number of faces</a:t>
            </a:r>
            <a:r>
              <a:rPr lang="en-US" sz="1800" b="1" dirty="0" smtClean="0"/>
              <a:t>:</a:t>
            </a:r>
            <a:endParaRPr lang="en-US" sz="1800" b="1" dirty="0"/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7030A0"/>
                </a:solidFill>
              </a:rPr>
              <a:t>1) Tetra-</a:t>
            </a:r>
            <a:r>
              <a:rPr lang="en-US" sz="2000" b="1" dirty="0" err="1" smtClean="0"/>
              <a:t>hedron</a:t>
            </a:r>
            <a:r>
              <a:rPr lang="en-US" sz="2000" b="1" dirty="0" smtClean="0"/>
              <a:t> </a:t>
            </a:r>
            <a:r>
              <a:rPr lang="en-US" sz="2000" b="1" dirty="0"/>
              <a:t>-	</a:t>
            </a:r>
            <a:r>
              <a:rPr lang="en-US" sz="2000" b="1" dirty="0" smtClean="0"/>
              <a:t>made </a:t>
            </a:r>
            <a:r>
              <a:rPr lang="en-US" sz="2000" b="1" dirty="0"/>
              <a:t>of </a:t>
            </a:r>
            <a:r>
              <a:rPr lang="en-US" sz="2000" b="1" dirty="0">
                <a:solidFill>
                  <a:srgbClr val="7030A0"/>
                </a:solidFill>
              </a:rPr>
              <a:t>4 </a:t>
            </a:r>
            <a:r>
              <a:rPr lang="en-US" sz="2000" b="1" dirty="0"/>
              <a:t>equilateral </a:t>
            </a:r>
            <a:r>
              <a:rPr lang="en-US" sz="2000" b="1" dirty="0">
                <a:solidFill>
                  <a:srgbClr val="0070C0"/>
                </a:solidFill>
              </a:rPr>
              <a:t>triangles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/>
              <a:t>2) </a:t>
            </a:r>
            <a:r>
              <a:rPr lang="en-US" sz="2000" b="1" dirty="0" err="1" smtClean="0"/>
              <a:t>Hexa-hedron</a:t>
            </a:r>
            <a:r>
              <a:rPr lang="en-US" sz="2000" b="1" dirty="0" smtClean="0"/>
              <a:t> </a:t>
            </a:r>
            <a:r>
              <a:rPr lang="en-US" sz="2000" b="1" dirty="0"/>
              <a:t>(Cube) </a:t>
            </a:r>
            <a:r>
              <a:rPr lang="en-US" sz="2000" b="1" dirty="0" smtClean="0"/>
              <a:t>-	made </a:t>
            </a:r>
            <a:r>
              <a:rPr lang="en-US" sz="2000" b="1" dirty="0"/>
              <a:t>of </a:t>
            </a:r>
            <a:r>
              <a:rPr lang="en-US" sz="2000" b="1" dirty="0">
                <a:solidFill>
                  <a:schemeClr val="bg2"/>
                </a:solidFill>
              </a:rPr>
              <a:t>6 </a:t>
            </a:r>
            <a:r>
              <a:rPr lang="en-US" sz="2000" b="1" dirty="0">
                <a:solidFill>
                  <a:srgbClr val="FF0000"/>
                </a:solidFill>
              </a:rPr>
              <a:t>squares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FFC000"/>
                </a:solidFill>
              </a:rPr>
              <a:t>3) </a:t>
            </a:r>
            <a:r>
              <a:rPr lang="en-US" sz="2000" b="1" dirty="0" err="1" smtClean="0">
                <a:solidFill>
                  <a:srgbClr val="FFC000"/>
                </a:solidFill>
              </a:rPr>
              <a:t>Octa-</a:t>
            </a:r>
            <a:r>
              <a:rPr lang="en-US" sz="2000" b="1" dirty="0" err="1" smtClean="0"/>
              <a:t>hedron</a:t>
            </a:r>
            <a:r>
              <a:rPr lang="en-US" sz="2000" b="1" dirty="0" smtClean="0"/>
              <a:t> </a:t>
            </a:r>
            <a:r>
              <a:rPr lang="en-US" sz="2000" b="1" dirty="0"/>
              <a:t>- 	</a:t>
            </a:r>
            <a:r>
              <a:rPr lang="en-US" sz="2000" b="1" dirty="0" smtClean="0"/>
              <a:t>made </a:t>
            </a:r>
            <a:r>
              <a:rPr lang="en-US" sz="2000" b="1" dirty="0"/>
              <a:t>of </a:t>
            </a:r>
            <a:r>
              <a:rPr lang="en-US" sz="2000" b="1" dirty="0">
                <a:solidFill>
                  <a:srgbClr val="FFC000"/>
                </a:solidFill>
              </a:rPr>
              <a:t>8</a:t>
            </a:r>
            <a:r>
              <a:rPr lang="en-US" sz="2000" b="1" dirty="0"/>
              <a:t> equilateral </a:t>
            </a:r>
            <a:r>
              <a:rPr lang="en-US" sz="2000" b="1" dirty="0">
                <a:solidFill>
                  <a:srgbClr val="0070C0"/>
                </a:solidFill>
              </a:rPr>
              <a:t>triangles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B0F0"/>
                </a:solidFill>
              </a:rPr>
              <a:t>4) </a:t>
            </a:r>
            <a:r>
              <a:rPr lang="en-US" sz="2000" b="1" dirty="0" err="1" smtClean="0">
                <a:solidFill>
                  <a:srgbClr val="00B0F0"/>
                </a:solidFill>
              </a:rPr>
              <a:t>Dodeca-</a:t>
            </a:r>
            <a:r>
              <a:rPr lang="en-US" sz="2000" b="1" dirty="0" err="1" smtClean="0"/>
              <a:t>hedron</a:t>
            </a:r>
            <a:r>
              <a:rPr lang="en-US" sz="2000" b="1" dirty="0" smtClean="0"/>
              <a:t> </a:t>
            </a:r>
            <a:r>
              <a:rPr lang="en-US" sz="2000" b="1" dirty="0"/>
              <a:t>-	</a:t>
            </a:r>
            <a:r>
              <a:rPr lang="en-US" sz="2000" b="1" dirty="0" smtClean="0"/>
              <a:t>made </a:t>
            </a:r>
            <a:r>
              <a:rPr lang="en-US" sz="2000" b="1" dirty="0"/>
              <a:t>of </a:t>
            </a:r>
            <a:r>
              <a:rPr lang="en-US" sz="2000" b="1" dirty="0">
                <a:solidFill>
                  <a:srgbClr val="00B0F0"/>
                </a:solidFill>
              </a:rPr>
              <a:t>12</a:t>
            </a:r>
            <a:r>
              <a:rPr lang="en-US" sz="2000" b="1" dirty="0"/>
              <a:t> regular </a:t>
            </a:r>
            <a:r>
              <a:rPr lang="en-US" sz="2000" b="1" dirty="0">
                <a:solidFill>
                  <a:srgbClr val="00B0F0"/>
                </a:solidFill>
              </a:rPr>
              <a:t>pentagons</a:t>
            </a: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B050"/>
                </a:solidFill>
              </a:rPr>
              <a:t>5) </a:t>
            </a:r>
            <a:r>
              <a:rPr lang="en-US" sz="2000" b="1" dirty="0" err="1" smtClean="0">
                <a:solidFill>
                  <a:srgbClr val="00B050"/>
                </a:solidFill>
              </a:rPr>
              <a:t>Icosa-</a:t>
            </a:r>
            <a:r>
              <a:rPr lang="en-US" sz="2000" b="1" dirty="0" err="1" smtClean="0"/>
              <a:t>hedron</a:t>
            </a:r>
            <a:r>
              <a:rPr lang="en-US" sz="2000" b="1" dirty="0" smtClean="0"/>
              <a:t> </a:t>
            </a:r>
            <a:r>
              <a:rPr lang="en-US" sz="2000" b="1" dirty="0"/>
              <a:t>- 	</a:t>
            </a:r>
            <a:r>
              <a:rPr lang="en-US" sz="2000" b="1" dirty="0" smtClean="0"/>
              <a:t>made </a:t>
            </a:r>
            <a:r>
              <a:rPr lang="en-US" sz="2000" b="1" dirty="0"/>
              <a:t>of </a:t>
            </a:r>
            <a:r>
              <a:rPr lang="en-US" sz="2000" b="1" dirty="0">
                <a:solidFill>
                  <a:srgbClr val="00B050"/>
                </a:solidFill>
              </a:rPr>
              <a:t>20</a:t>
            </a:r>
            <a:r>
              <a:rPr lang="en-US" sz="2000" b="1" dirty="0"/>
              <a:t> equilateral </a:t>
            </a:r>
            <a:r>
              <a:rPr lang="en-US" sz="2000" b="1" dirty="0" smtClean="0">
                <a:solidFill>
                  <a:srgbClr val="0070C0"/>
                </a:solidFill>
              </a:rPr>
              <a:t>triangles</a:t>
            </a:r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9353" y="762000"/>
            <a:ext cx="13306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Tetra</a:t>
            </a:r>
            <a:r>
              <a:rPr lang="en-US" sz="1600" b="1" dirty="0"/>
              <a:t>hedron </a:t>
            </a:r>
            <a:endParaRPr lang="en-US" sz="1600" dirty="0"/>
          </a:p>
        </p:txBody>
      </p:sp>
      <p:sp>
        <p:nvSpPr>
          <p:cNvPr id="3" name="Rectangle 2"/>
          <p:cNvSpPr/>
          <p:nvPr/>
        </p:nvSpPr>
        <p:spPr>
          <a:xfrm>
            <a:off x="340439" y="1477171"/>
            <a:ext cx="1315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2"/>
                </a:solidFill>
              </a:rPr>
              <a:t>Hexa</a:t>
            </a:r>
            <a:r>
              <a:rPr lang="en-US" sz="1600" b="1" dirty="0"/>
              <a:t>hedron 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779929" y="2726323"/>
            <a:ext cx="167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C000"/>
                </a:solidFill>
              </a:rPr>
              <a:t>Octa</a:t>
            </a:r>
            <a:r>
              <a:rPr lang="en-US" sz="1600" b="1" dirty="0" smtClean="0"/>
              <a:t>hedron</a:t>
            </a:r>
            <a:endParaRPr lang="en-US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76200" y="4038600"/>
            <a:ext cx="15082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Dodeca</a:t>
            </a:r>
            <a:r>
              <a:rPr lang="en-US" sz="1600" b="1" dirty="0"/>
              <a:t>hedron 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675563" y="6517273"/>
            <a:ext cx="13158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Icosa</a:t>
            </a:r>
            <a:r>
              <a:rPr lang="en-US" sz="1600" b="1" dirty="0"/>
              <a:t>hedron 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696200" y="69502"/>
            <a:ext cx="1337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114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808" y="3003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-5808" y="157574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323" y="304624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604" y="435677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57" y="5486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0" y="69502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Platonic Solids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34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631141" y="2057400"/>
            <a:ext cx="64008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But they’re called </a:t>
            </a:r>
            <a:r>
              <a:rPr lang="en-US" sz="2000" dirty="0"/>
              <a:t>"</a:t>
            </a:r>
            <a:r>
              <a:rPr lang="en-US" sz="2000" b="1" i="1" dirty="0">
                <a:solidFill>
                  <a:srgbClr val="0070C0"/>
                </a:solidFill>
              </a:rPr>
              <a:t>Regular</a:t>
            </a:r>
            <a:r>
              <a:rPr lang="en-US" sz="2000" dirty="0"/>
              <a:t>" </a:t>
            </a:r>
            <a:r>
              <a:rPr lang="en-US" sz="2000" dirty="0" err="1"/>
              <a:t>polyhedra</a:t>
            </a:r>
            <a:r>
              <a:rPr lang="en-US" sz="2000" dirty="0"/>
              <a:t> </a:t>
            </a:r>
            <a:r>
              <a:rPr lang="en-US" sz="2000" dirty="0" smtClean="0"/>
              <a:t>which means that</a:t>
            </a:r>
          </a:p>
          <a:p>
            <a:pPr algn="ctr">
              <a:spcBef>
                <a:spcPct val="50000"/>
              </a:spcBef>
            </a:pPr>
            <a:r>
              <a:rPr lang="en-US" sz="3200" b="1" dirty="0" smtClean="0"/>
              <a:t>everything about them is </a:t>
            </a:r>
            <a:r>
              <a:rPr lang="en-US" sz="3200" b="1" i="1" dirty="0">
                <a:solidFill>
                  <a:srgbClr val="0070C0"/>
                </a:solidFill>
              </a:rPr>
              <a:t>equal</a:t>
            </a:r>
            <a:r>
              <a:rPr lang="en-US" sz="2000" dirty="0"/>
              <a:t>:</a:t>
            </a:r>
          </a:p>
          <a:p>
            <a:pPr>
              <a:spcBef>
                <a:spcPct val="50000"/>
              </a:spcBef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2000" dirty="0" smtClean="0"/>
              <a:t>In each:</a:t>
            </a:r>
            <a:endParaRPr lang="en-US" sz="2000" dirty="0"/>
          </a:p>
          <a:p>
            <a:pPr>
              <a:spcBef>
                <a:spcPct val="50000"/>
              </a:spcBef>
            </a:pPr>
            <a:r>
              <a:rPr lang="en-US" sz="2000" dirty="0" smtClean="0"/>
              <a:t>	All </a:t>
            </a:r>
            <a:r>
              <a:rPr lang="en-US" sz="2000" b="1" dirty="0" smtClean="0">
                <a:solidFill>
                  <a:srgbClr val="FF0000"/>
                </a:solidFill>
              </a:rPr>
              <a:t>corners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are an equal </a:t>
            </a:r>
            <a:r>
              <a:rPr lang="en-US" sz="2000" dirty="0"/>
              <a:t>distance from the center.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	All </a:t>
            </a:r>
            <a:r>
              <a:rPr lang="en-US" sz="2000" b="1" dirty="0" smtClean="0">
                <a:solidFill>
                  <a:srgbClr val="FF0000"/>
                </a:solidFill>
              </a:rPr>
              <a:t>edge lengths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/>
              <a:t>are </a:t>
            </a:r>
            <a:r>
              <a:rPr lang="en-US" sz="2000" dirty="0" smtClean="0"/>
              <a:t>equal.</a:t>
            </a:r>
            <a:endParaRPr lang="en-US" sz="2000" dirty="0"/>
          </a:p>
          <a:p>
            <a:pPr>
              <a:spcBef>
                <a:spcPct val="50000"/>
              </a:spcBef>
            </a:pPr>
            <a:r>
              <a:rPr lang="en-US" sz="2000" dirty="0"/>
              <a:t>	All </a:t>
            </a:r>
            <a:r>
              <a:rPr lang="en-US" sz="2000" b="1" dirty="0">
                <a:solidFill>
                  <a:srgbClr val="FF0000"/>
                </a:solidFill>
              </a:rPr>
              <a:t>faces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are identical regular </a:t>
            </a:r>
            <a:r>
              <a:rPr lang="en-US" sz="2000" dirty="0" smtClean="0"/>
              <a:t>polygons.</a:t>
            </a:r>
          </a:p>
          <a:p>
            <a:pPr>
              <a:spcBef>
                <a:spcPct val="50000"/>
              </a:spcBef>
            </a:pPr>
            <a:r>
              <a:rPr lang="en-US" sz="2000" dirty="0"/>
              <a:t>	</a:t>
            </a:r>
            <a:r>
              <a:rPr lang="en-US" sz="2000" dirty="0" smtClean="0"/>
              <a:t>All </a:t>
            </a:r>
            <a:r>
              <a:rPr lang="en-US" sz="2000" b="1" dirty="0" smtClean="0">
                <a:solidFill>
                  <a:srgbClr val="FF0000"/>
                </a:solidFill>
              </a:rPr>
              <a:t>angles</a:t>
            </a:r>
            <a:r>
              <a:rPr lang="en-US" sz="2000" dirty="0" smtClean="0"/>
              <a:t> are the same.</a:t>
            </a:r>
            <a:endParaRPr lang="en-US" sz="2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2105025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30375"/>
            <a:ext cx="113982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676400"/>
            <a:ext cx="1143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 l="6451" t="10149" r="6451" b="10149"/>
          <a:stretch>
            <a:fillRect/>
          </a:stretch>
        </p:blipFill>
        <p:spPr bwMode="auto">
          <a:xfrm>
            <a:off x="228600" y="2882900"/>
            <a:ext cx="22098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4267200"/>
            <a:ext cx="2419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5486400"/>
            <a:ext cx="24193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425133" y="80682"/>
            <a:ext cx="1337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114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136029"/>
            <a:ext cx="4343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They’re called</a:t>
            </a:r>
            <a:br>
              <a:rPr lang="en-US" b="1" i="1" dirty="0" smtClean="0"/>
            </a:br>
            <a:r>
              <a:rPr lang="en-US" sz="2800" b="1" i="1" dirty="0" smtClean="0">
                <a:solidFill>
                  <a:srgbClr val="00B0F0"/>
                </a:solidFill>
              </a:rPr>
              <a:t>The 5 Regular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Poly</a:t>
            </a:r>
            <a:r>
              <a:rPr lang="en-US" sz="2800" b="1" i="1" dirty="0" err="1" smtClean="0">
                <a:solidFill>
                  <a:srgbClr val="00B050"/>
                </a:solidFill>
              </a:rPr>
              <a:t>hedra</a:t>
            </a:r>
            <a:endParaRPr lang="en-US" sz="2800" b="1" i="1" dirty="0" smtClean="0">
              <a:solidFill>
                <a:srgbClr val="00B050"/>
              </a:solidFill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Poly-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= “Many”</a:t>
            </a:r>
          </a:p>
          <a:p>
            <a:pPr algn="ctr"/>
            <a:r>
              <a:rPr lang="en-US" b="1" dirty="0" smtClean="0"/>
              <a:t>-</a:t>
            </a:r>
            <a:r>
              <a:rPr lang="en-US" b="1" i="1" dirty="0" err="1" smtClean="0">
                <a:solidFill>
                  <a:srgbClr val="00B050"/>
                </a:solidFill>
              </a:rPr>
              <a:t>Hedra</a:t>
            </a:r>
            <a:r>
              <a:rPr lang="en-US" b="1" dirty="0" smtClean="0"/>
              <a:t> = “Seats” (faces)</a:t>
            </a:r>
          </a:p>
        </p:txBody>
      </p:sp>
    </p:spTree>
    <p:extLst>
      <p:ext uri="{BB962C8B-B14F-4D97-AF65-F5344CB8AC3E}">
        <p14:creationId xmlns:p14="http://schemas.microsoft.com/office/powerpoint/2010/main" val="81652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mss\Math\tessellation\v9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400" y="1421607"/>
            <a:ext cx="8432800" cy="4693444"/>
          </a:xfrm>
          <a:prstGeom prst="rect">
            <a:avLst/>
          </a:prstGeom>
          <a:noFill/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422400" y="228601"/>
            <a:ext cx="67056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1 - Glide</a:t>
            </a:r>
          </a:p>
          <a:p>
            <a:pPr algn="ctr">
              <a:spcBef>
                <a:spcPct val="50000"/>
              </a:spcBef>
            </a:pPr>
            <a:r>
              <a:rPr lang="en-US" b="1" dirty="0" smtClean="0"/>
              <a:t>One form repeats and </a:t>
            </a:r>
            <a:br>
              <a:rPr lang="en-US" b="1" dirty="0" smtClean="0"/>
            </a:br>
            <a:r>
              <a:rPr lang="en-US" b="1" dirty="0" smtClean="0"/>
              <a:t>moves in the </a:t>
            </a:r>
            <a:r>
              <a:rPr lang="en-US" b="1" i="1" dirty="0" smtClean="0">
                <a:solidFill>
                  <a:srgbClr val="0070C0"/>
                </a:solidFill>
              </a:rPr>
              <a:t>same direction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0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Owner\Desktop\ps348.jpg"/>
          <p:cNvPicPr>
            <a:picLocks noChangeAspect="1" noChangeArrowheads="1"/>
          </p:cNvPicPr>
          <p:nvPr/>
        </p:nvPicPr>
        <p:blipFill>
          <a:blip r:embed="rId2" cstate="print"/>
          <a:srcRect l="15094" t="9377" r="15094" b="4503"/>
          <a:stretch>
            <a:fillRect/>
          </a:stretch>
        </p:blipFill>
        <p:spPr bwMode="auto">
          <a:xfrm>
            <a:off x="152400" y="377825"/>
            <a:ext cx="8839200" cy="633095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467600" y="8965"/>
            <a:ext cx="1337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Page 115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671" y="91663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Octa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685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Dodeca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1131767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</a:rPr>
              <a:t>Icosa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0388" y="2859749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Dodeca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44196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Dodeca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4953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Icosa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19800" y="91663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Tetra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14800" y="2971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Tetra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2978522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Icosa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60494" y="29718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Hexa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14600" y="48006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Tetra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10671" y="4881248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Hexa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848600" y="47959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Hexa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076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4" y="234379"/>
            <a:ext cx="3553696" cy="37407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500" y="228600"/>
            <a:ext cx="2006372" cy="5981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19152"/>
            <a:ext cx="3314105" cy="3314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t="10800" r="11040" b="9495"/>
          <a:stretch/>
        </p:blipFill>
        <p:spPr>
          <a:xfrm>
            <a:off x="4419600" y="1219200"/>
            <a:ext cx="2017121" cy="12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495800"/>
            <a:ext cx="23622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0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mss\Math\tessellation\e18.jpg"/>
          <p:cNvPicPr>
            <a:picLocks noChangeAspect="1" noChangeArrowheads="1"/>
          </p:cNvPicPr>
          <p:nvPr/>
        </p:nvPicPr>
        <p:blipFill>
          <a:blip r:embed="rId2" cstate="print"/>
          <a:srcRect b="29584"/>
          <a:stretch>
            <a:fillRect/>
          </a:stretch>
        </p:blipFill>
        <p:spPr bwMode="auto">
          <a:xfrm>
            <a:off x="406399" y="1143000"/>
            <a:ext cx="8636000" cy="4655344"/>
          </a:xfrm>
          <a:prstGeom prst="rect">
            <a:avLst/>
          </a:prstGeom>
          <a:noFill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03199" y="659607"/>
            <a:ext cx="904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The </a:t>
            </a:r>
            <a:r>
              <a:rPr lang="en-US" b="1" i="1" dirty="0" smtClean="0"/>
              <a:t>same shape </a:t>
            </a:r>
            <a:r>
              <a:rPr lang="en-US" b="1" dirty="0" smtClean="0"/>
              <a:t>moves </a:t>
            </a:r>
            <a:r>
              <a:rPr lang="en-US" b="1" dirty="0"/>
              <a:t>in </a:t>
            </a:r>
            <a:r>
              <a:rPr lang="en-US" b="1" i="1" dirty="0" smtClean="0">
                <a:solidFill>
                  <a:srgbClr val="0070C0"/>
                </a:solidFill>
              </a:rPr>
              <a:t>alternating direction</a:t>
            </a:r>
            <a:r>
              <a:rPr lang="en-US" b="1" i="1" dirty="0">
                <a:solidFill>
                  <a:srgbClr val="0070C0"/>
                </a:solidFill>
              </a:rPr>
              <a:t>s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18484" y="114300"/>
            <a:ext cx="2011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2 - Glide-Reflection</a:t>
            </a:r>
          </a:p>
        </p:txBody>
      </p:sp>
    </p:spTree>
    <p:extLst>
      <p:ext uri="{BB962C8B-B14F-4D97-AF65-F5344CB8AC3E}">
        <p14:creationId xmlns:p14="http://schemas.microsoft.com/office/powerpoint/2010/main" val="4908872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mss\Math\tessellation\e104.jpg"/>
          <p:cNvPicPr>
            <a:picLocks noChangeAspect="1" noChangeArrowheads="1"/>
          </p:cNvPicPr>
          <p:nvPr/>
        </p:nvPicPr>
        <p:blipFill>
          <a:blip r:embed="rId2" cstate="print"/>
          <a:srcRect b="26666"/>
          <a:stretch>
            <a:fillRect/>
          </a:stretch>
        </p:blipFill>
        <p:spPr bwMode="auto">
          <a:xfrm>
            <a:off x="508001" y="1428750"/>
            <a:ext cx="8210551" cy="4629150"/>
          </a:xfrm>
          <a:prstGeom prst="rect">
            <a:avLst/>
          </a:prstGeom>
          <a:noFill/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69924" y="573175"/>
            <a:ext cx="788670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The same shape </a:t>
            </a:r>
            <a:r>
              <a:rPr lang="en-US" b="1" i="1" dirty="0" smtClean="0"/>
              <a:t>rotates around a point. </a:t>
            </a:r>
          </a:p>
          <a:p>
            <a:pPr algn="ctr">
              <a:spcBef>
                <a:spcPct val="50000"/>
              </a:spcBef>
            </a:pPr>
            <a:r>
              <a:rPr lang="en-US" b="1" i="1" dirty="0" smtClean="0"/>
              <a:t>Where are the points of rotation?</a:t>
            </a:r>
            <a:endParaRPr lang="en-US" b="1" i="1" dirty="0"/>
          </a:p>
        </p:txBody>
      </p:sp>
      <p:sp>
        <p:nvSpPr>
          <p:cNvPr id="2" name="Rectangle 1"/>
          <p:cNvSpPr/>
          <p:nvPr/>
        </p:nvSpPr>
        <p:spPr>
          <a:xfrm>
            <a:off x="3963289" y="226926"/>
            <a:ext cx="1299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3 - Rotation</a:t>
            </a:r>
          </a:p>
        </p:txBody>
      </p:sp>
      <p:sp>
        <p:nvSpPr>
          <p:cNvPr id="5" name="Oval 4"/>
          <p:cNvSpPr/>
          <p:nvPr/>
        </p:nvSpPr>
        <p:spPr>
          <a:xfrm>
            <a:off x="4381047" y="4572000"/>
            <a:ext cx="2032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92800" y="2041073"/>
            <a:ext cx="2032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518400" y="2898323"/>
            <a:ext cx="2032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11675" y="2857500"/>
            <a:ext cx="2032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22400" y="2857500"/>
            <a:ext cx="2032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400" y="2041073"/>
            <a:ext cx="2032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35315" y="4580165"/>
            <a:ext cx="2032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16800" y="4572000"/>
            <a:ext cx="2032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892800" y="5429250"/>
            <a:ext cx="2032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46400" y="5429250"/>
            <a:ext cx="2032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921828" y="3726997"/>
            <a:ext cx="2032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975428" y="3726997"/>
            <a:ext cx="2032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183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091" y="0"/>
            <a:ext cx="532781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9" b="9486"/>
          <a:stretch/>
        </p:blipFill>
        <p:spPr>
          <a:xfrm>
            <a:off x="304800" y="4876800"/>
            <a:ext cx="1443978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6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6" y="0"/>
            <a:ext cx="9101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8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192" y="86943"/>
            <a:ext cx="446560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/>
              <a:t>Pentagonal Symmetry</a:t>
            </a:r>
          </a:p>
        </p:txBody>
      </p:sp>
      <p:pic>
        <p:nvPicPr>
          <p:cNvPr id="5" name="Picture 5" descr="D:\mss\Beginner's Guide\5\5 symboli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86943"/>
            <a:ext cx="4290563" cy="667974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794295" y="1608786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Page 83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5887" y="1947393"/>
            <a:ext cx="228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5 as a Symbol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00687" y="1947393"/>
            <a:ext cx="1676400" cy="1219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257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ss\Beginner's Guide\5\construct pentag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718" y="842498"/>
            <a:ext cx="6774515" cy="5939301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5459" y="0"/>
            <a:ext cx="601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Constructing a </a:t>
            </a:r>
            <a:r>
              <a:rPr lang="en-US" b="1" i="1" dirty="0">
                <a:solidFill>
                  <a:schemeClr val="accent2"/>
                </a:solidFill>
              </a:rPr>
              <a:t>Pentagon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/>
              <a:t>with a Compass and Straightedge</a:t>
            </a:r>
            <a:endParaRPr lang="en-US" sz="1800" b="1" i="1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78096" y="5851525"/>
            <a:ext cx="18288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i="1" dirty="0">
                <a:solidFill>
                  <a:srgbClr val="00B0F0"/>
                </a:solidFill>
              </a:rPr>
              <a:t>Walk it around in both directions!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0200" y="150167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Page 84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509" y="92382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B0F0"/>
                </a:solidFill>
              </a:rPr>
              <a:t>Almond!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5854" y="928300"/>
            <a:ext cx="1072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B0F0"/>
                </a:solidFill>
              </a:rPr>
              <a:t>Mini-</a:t>
            </a:r>
          </a:p>
          <a:p>
            <a:pPr algn="ctr"/>
            <a:r>
              <a:rPr lang="en-US" sz="1800" dirty="0" smtClean="0">
                <a:solidFill>
                  <a:srgbClr val="00B0F0"/>
                </a:solidFill>
              </a:rPr>
              <a:t>almond</a:t>
            </a:r>
            <a:endParaRPr lang="en-US" sz="1800" dirty="0">
              <a:solidFill>
                <a:srgbClr val="00B0F0"/>
              </a:solidFill>
            </a:endParaRPr>
          </a:p>
        </p:txBody>
      </p:sp>
      <p:pic>
        <p:nvPicPr>
          <p:cNvPr id="10" name="Picture 2" descr="D:\mss\Beginner's Guide\5\pp11.jpg"/>
          <p:cNvPicPr>
            <a:picLocks noChangeAspect="1" noChangeArrowheads="1"/>
          </p:cNvPicPr>
          <p:nvPr/>
        </p:nvPicPr>
        <p:blipFill rotWithShape="1">
          <a:blip r:embed="rId3" cstate="print"/>
          <a:srcRect l="14479" t="14132" r="18855" b="25737"/>
          <a:stretch/>
        </p:blipFill>
        <p:spPr bwMode="auto">
          <a:xfrm>
            <a:off x="6952671" y="4084608"/>
            <a:ext cx="2164012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678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94" y="690265"/>
            <a:ext cx="5702412" cy="5727700"/>
          </a:xfrm>
          <a:prstGeom prst="rect">
            <a:avLst/>
          </a:prstGeom>
        </p:spPr>
      </p:pic>
      <p:pic>
        <p:nvPicPr>
          <p:cNvPr id="5" name="Picture 1026" descr="D:\mss\Beginner's Guide\5\ra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90265"/>
            <a:ext cx="5740400" cy="57277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81000" y="1524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Page 86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114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532</Words>
  <Application>Microsoft Office PowerPoint</Application>
  <PresentationFormat>On-screen Show (4:3)</PresentationFormat>
  <Paragraphs>144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Symbol</vt:lpstr>
      <vt:lpstr>Times New Roman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</dc:creator>
  <cp:lastModifiedBy>Michael</cp:lastModifiedBy>
  <cp:revision>16</cp:revision>
  <dcterms:created xsi:type="dcterms:W3CDTF">2016-03-20T00:32:16Z</dcterms:created>
  <dcterms:modified xsi:type="dcterms:W3CDTF">2022-01-16T02:07:43Z</dcterms:modified>
</cp:coreProperties>
</file>